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70" r:id="rId3"/>
    <p:sldId id="265" r:id="rId4"/>
    <p:sldId id="266" r:id="rId5"/>
    <p:sldId id="288" r:id="rId6"/>
    <p:sldId id="285" r:id="rId7"/>
    <p:sldId id="286" r:id="rId8"/>
    <p:sldId id="289" r:id="rId9"/>
    <p:sldId id="290" r:id="rId10"/>
    <p:sldId id="291" r:id="rId11"/>
    <p:sldId id="292" r:id="rId12"/>
    <p:sldId id="257" r:id="rId13"/>
    <p:sldId id="258" r:id="rId14"/>
    <p:sldId id="259" r:id="rId15"/>
    <p:sldId id="260" r:id="rId16"/>
    <p:sldId id="284" r:id="rId17"/>
    <p:sldId id="262" r:id="rId18"/>
    <p:sldId id="267" r:id="rId19"/>
    <p:sldId id="271" r:id="rId20"/>
    <p:sldId id="272" r:id="rId21"/>
    <p:sldId id="275" r:id="rId22"/>
    <p:sldId id="273" r:id="rId23"/>
    <p:sldId id="276" r:id="rId24"/>
    <p:sldId id="274" r:id="rId25"/>
    <p:sldId id="277" r:id="rId26"/>
  </p:sldIdLst>
  <p:sldSz cx="9144000" cy="5143500" type="screen16x9"/>
  <p:notesSz cx="6858000" cy="9144000"/>
  <p:embeddedFontLst>
    <p:embeddedFont>
      <p:font typeface="Atomic Age" panose="020B0604020202020204" charset="0"/>
      <p:regular r:id="rId28"/>
    </p:embeddedFont>
    <p:embeddedFont>
      <p:font typeface="Consolas" panose="020B0609020204030204" pitchFamily="49" charset="0"/>
      <p:regular r:id="rId29"/>
      <p:bold r:id="rId30"/>
      <p:italic r:id="rId31"/>
      <p:boldItalic r:id="rId32"/>
    </p:embeddedFont>
    <p:embeddedFont>
      <p:font typeface="Inter" panose="02000503000000020004" pitchFamily="2" charset="0"/>
      <p:regular r:id="rId33"/>
      <p:bold r:id="rId34"/>
    </p:embeddedFont>
    <p:embeddedFont>
      <p:font typeface="Space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16" d="100"/>
          <a:sy n="116" d="100"/>
        </p:scale>
        <p:origin x="146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i="1" dirty="0"/>
          </a:p>
        </p:txBody>
      </p:sp>
    </p:spTree>
    <p:extLst>
      <p:ext uri="{BB962C8B-B14F-4D97-AF65-F5344CB8AC3E}">
        <p14:creationId xmlns:p14="http://schemas.microsoft.com/office/powerpoint/2010/main" val="154093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https://www.usatoday.com/story/tech/news/2019/03/12/world-wide-web-turns-30-berners-lee-contract-thoughts-internet/3137726002/</a:t>
            </a:r>
          </a:p>
        </p:txBody>
      </p:sp>
    </p:spTree>
    <p:extLst>
      <p:ext uri="{BB962C8B-B14F-4D97-AF65-F5344CB8AC3E}">
        <p14:creationId xmlns:p14="http://schemas.microsoft.com/office/powerpoint/2010/main" val="50213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video" Target="https://www.youtube.com/embed/mHpA4dkP1j8?feature=oembed" TargetMode="External"/><Relationship Id="rId4" Type="http://schemas.openxmlformats.org/officeDocument/2006/relationships/image" Target="../media/image4.jfi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mcccc:</a:t>
            </a:r>
          </a:p>
          <a:p>
            <a:pPr marL="0" lvl="0" indent="0" algn="ctr" rtl="0">
              <a:spcBef>
                <a:spcPts val="0"/>
              </a:spcBef>
              <a:spcAft>
                <a:spcPts val="0"/>
              </a:spcAft>
              <a:buNone/>
            </a:pPr>
            <a:r>
              <a:rPr lang="en" b="1" dirty="0"/>
              <a:t>THE INTERNET</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C854-67AB-7F20-A9C0-EBCF2381427F}"/>
              </a:ext>
            </a:extLst>
          </p:cNvPr>
          <p:cNvSpPr>
            <a:spLocks noGrp="1"/>
          </p:cNvSpPr>
          <p:nvPr>
            <p:ph type="title"/>
          </p:nvPr>
        </p:nvSpPr>
        <p:spPr/>
        <p:txBody>
          <a:bodyPr>
            <a:normAutofit fontScale="90000"/>
          </a:bodyPr>
          <a:lstStyle/>
          <a:p>
            <a:r>
              <a:rPr lang="en-US" dirty="0"/>
              <a:t>Why Learn About the Web?</a:t>
            </a:r>
          </a:p>
        </p:txBody>
      </p:sp>
      <p:sp>
        <p:nvSpPr>
          <p:cNvPr id="3" name="Text Placeholder 2">
            <a:extLst>
              <a:ext uri="{FF2B5EF4-FFF2-40B4-BE49-F238E27FC236}">
                <a16:creationId xmlns:a16="http://schemas.microsoft.com/office/drawing/2014/main" id="{9DC79F4C-6B8A-85A3-2644-D33CEED8D1B9}"/>
              </a:ext>
            </a:extLst>
          </p:cNvPr>
          <p:cNvSpPr>
            <a:spLocks noGrp="1"/>
          </p:cNvSpPr>
          <p:nvPr>
            <p:ph type="body" idx="1"/>
          </p:nvPr>
        </p:nvSpPr>
        <p:spPr/>
        <p:txBody>
          <a:bodyPr>
            <a:normAutofit/>
          </a:bodyPr>
          <a:lstStyle/>
          <a:p>
            <a:r>
              <a:rPr lang="en-US" sz="2800" dirty="0">
                <a:latin typeface="+mj-lt"/>
              </a:rPr>
              <a:t>The internet is a big part of our lives</a:t>
            </a:r>
          </a:p>
          <a:p>
            <a:r>
              <a:rPr lang="en-US" sz="2800" dirty="0">
                <a:latin typeface="+mj-lt"/>
              </a:rPr>
              <a:t>Knowing how it works can help you use it</a:t>
            </a:r>
          </a:p>
          <a:p>
            <a:r>
              <a:rPr lang="en-US" sz="2800" dirty="0">
                <a:latin typeface="+mj-lt"/>
              </a:rPr>
              <a:t>You can do more than use it: you can CREATE it</a:t>
            </a:r>
          </a:p>
        </p:txBody>
      </p:sp>
    </p:spTree>
    <p:extLst>
      <p:ext uri="{BB962C8B-B14F-4D97-AF65-F5344CB8AC3E}">
        <p14:creationId xmlns:p14="http://schemas.microsoft.com/office/powerpoint/2010/main" val="287351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55C7-63E6-B86A-62A1-117287E6B920}"/>
              </a:ext>
            </a:extLst>
          </p:cNvPr>
          <p:cNvSpPr>
            <a:spLocks noGrp="1"/>
          </p:cNvSpPr>
          <p:nvPr>
            <p:ph type="title"/>
          </p:nvPr>
        </p:nvSpPr>
        <p:spPr/>
        <p:txBody>
          <a:bodyPr>
            <a:normAutofit fontScale="90000"/>
          </a:bodyPr>
          <a:lstStyle/>
          <a:p>
            <a:r>
              <a:rPr lang="en-US" dirty="0"/>
              <a:t>Discussion Topics</a:t>
            </a:r>
          </a:p>
        </p:txBody>
      </p:sp>
      <p:sp>
        <p:nvSpPr>
          <p:cNvPr id="3" name="Text Placeholder 2">
            <a:extLst>
              <a:ext uri="{FF2B5EF4-FFF2-40B4-BE49-F238E27FC236}">
                <a16:creationId xmlns:a16="http://schemas.microsoft.com/office/drawing/2014/main" id="{2E2E5117-753A-E894-C40B-D26D07EA3475}"/>
              </a:ext>
            </a:extLst>
          </p:cNvPr>
          <p:cNvSpPr>
            <a:spLocks noGrp="1"/>
          </p:cNvSpPr>
          <p:nvPr>
            <p:ph type="body" idx="1"/>
          </p:nvPr>
        </p:nvSpPr>
        <p:spPr/>
        <p:txBody>
          <a:bodyPr>
            <a:normAutofit/>
          </a:bodyPr>
          <a:lstStyle/>
          <a:p>
            <a:r>
              <a:rPr lang="en-US" sz="3200" dirty="0">
                <a:latin typeface="+mj-lt"/>
              </a:rPr>
              <a:t>How does the internet help society?</a:t>
            </a:r>
          </a:p>
          <a:p>
            <a:r>
              <a:rPr lang="en-US" sz="3200" dirty="0">
                <a:latin typeface="+mj-lt"/>
              </a:rPr>
              <a:t>How does the internet hurt society?</a:t>
            </a:r>
          </a:p>
          <a:p>
            <a:r>
              <a:rPr lang="en-US" sz="3200" dirty="0">
                <a:latin typeface="+mj-lt"/>
              </a:rPr>
              <a:t>What will the internet be like in ten years?</a:t>
            </a:r>
          </a:p>
        </p:txBody>
      </p:sp>
    </p:spTree>
    <p:extLst>
      <p:ext uri="{BB962C8B-B14F-4D97-AF65-F5344CB8AC3E}">
        <p14:creationId xmlns:p14="http://schemas.microsoft.com/office/powerpoint/2010/main" val="254985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dirty="0"/>
              <a:t>raise your hand</a:t>
            </a:r>
            <a:r>
              <a:rPr lang="en" sz="4800" dirty="0"/>
              <a:t> if you have ever been to a website.</a:t>
            </a:r>
            <a:endParaRPr sz="4800" dirty="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a:bodyPr>
          <a:lstStyle/>
          <a:p>
            <a:pPr marL="131445" lvl="0" indent="0" algn="l" rtl="0">
              <a:spcBef>
                <a:spcPts val="0"/>
              </a:spcBef>
              <a:spcAft>
                <a:spcPts val="0"/>
              </a:spcAft>
              <a:buSzPct val="100000"/>
              <a:buNone/>
            </a:pPr>
            <a:r>
              <a:rPr lang="en" dirty="0">
                <a:latin typeface="+mj-lt"/>
              </a:rPr>
              <a:t>1. open </a:t>
            </a:r>
            <a:r>
              <a:rPr lang="en-US" dirty="0">
                <a:latin typeface="+mj-lt"/>
              </a:rPr>
              <a:t>Microsoft Edge</a:t>
            </a:r>
            <a:endParaRPr sz="150" dirty="0">
              <a:latin typeface="+mj-lt"/>
            </a:endParaRPr>
          </a:p>
          <a:p>
            <a:pPr marL="131445" lvl="0" indent="0" algn="l" rtl="0">
              <a:spcBef>
                <a:spcPts val="1200"/>
              </a:spcBef>
              <a:spcAft>
                <a:spcPts val="0"/>
              </a:spcAft>
              <a:buSzPct val="100000"/>
              <a:buNone/>
            </a:pPr>
            <a:r>
              <a:rPr lang="en" dirty="0">
                <a:latin typeface="+mj-lt"/>
              </a:rPr>
              <a:t>2. visit a page for a movie like </a:t>
            </a:r>
            <a:r>
              <a:rPr lang="en" b="1" u="sng" dirty="0">
                <a:solidFill>
                  <a:schemeClr val="hlink"/>
                </a:solidFill>
                <a:latin typeface="+mj-lt"/>
                <a:hlinkClick r:id="rId3"/>
              </a:rPr>
              <a:t>2001: A Space Odyssey</a:t>
            </a:r>
            <a:endParaRPr sz="150" b="1" dirty="0">
              <a:latin typeface="+mj-lt"/>
            </a:endParaRPr>
          </a:p>
          <a:p>
            <a:pPr marL="131445" lvl="0" indent="0" algn="l" rtl="0">
              <a:spcBef>
                <a:spcPts val="1200"/>
              </a:spcBef>
              <a:spcAft>
                <a:spcPts val="0"/>
              </a:spcAft>
              <a:buSzPct val="100000"/>
              <a:buNone/>
            </a:pPr>
            <a:r>
              <a:rPr lang="en" dirty="0">
                <a:latin typeface="+mj-lt"/>
              </a:rPr>
              <a:t>3. right click and select the </a:t>
            </a:r>
            <a:r>
              <a:rPr lang="en" b="1" dirty="0">
                <a:latin typeface="+mj-lt"/>
              </a:rPr>
              <a:t>View page source</a:t>
            </a:r>
            <a:r>
              <a:rPr lang="en" dirty="0">
                <a:latin typeface="+mj-lt"/>
              </a:rPr>
              <a:t> option</a:t>
            </a:r>
          </a:p>
          <a:p>
            <a:pPr marL="131445" lvl="0" indent="0" algn="l" rtl="0">
              <a:spcBef>
                <a:spcPts val="1200"/>
              </a:spcBef>
              <a:spcAft>
                <a:spcPts val="0"/>
              </a:spcAft>
              <a:buSzPct val="100000"/>
              <a:buNone/>
            </a:pPr>
            <a:r>
              <a:rPr lang="en" dirty="0">
                <a:latin typeface="+mj-lt"/>
              </a:rPr>
              <a:t>4. look at the </a:t>
            </a:r>
            <a:r>
              <a:rPr lang="en" b="1" dirty="0">
                <a:latin typeface="+mj-lt"/>
              </a:rPr>
              <a:t>HTML code</a:t>
            </a:r>
            <a:r>
              <a:rPr lang="en" dirty="0">
                <a:latin typeface="+mj-lt"/>
              </a:rPr>
              <a:t> that powers the site!</a:t>
            </a:r>
            <a:endParaRPr dirty="0">
              <a:latin typeface="+mj-lt"/>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dirty="0">
                <a:latin typeface="+mj-lt"/>
              </a:rPr>
              <a:t>HTML</a:t>
            </a:r>
            <a:r>
              <a:rPr lang="en" sz="2400" dirty="0">
                <a:latin typeface="+mj-lt"/>
              </a:rPr>
              <a:t> stands for </a:t>
            </a:r>
            <a:r>
              <a:rPr lang="en" sz="2400" b="1" dirty="0">
                <a:latin typeface="+mj-lt"/>
              </a:rPr>
              <a:t>H</a:t>
            </a:r>
            <a:r>
              <a:rPr lang="en" sz="2400" dirty="0">
                <a:latin typeface="+mj-lt"/>
              </a:rPr>
              <a:t>yper</a:t>
            </a:r>
            <a:r>
              <a:rPr lang="en" sz="2400" b="1" dirty="0">
                <a:latin typeface="+mj-lt"/>
              </a:rPr>
              <a:t>T</a:t>
            </a:r>
            <a:r>
              <a:rPr lang="en" sz="2400" dirty="0">
                <a:latin typeface="+mj-lt"/>
              </a:rPr>
              <a:t>ext </a:t>
            </a:r>
            <a:r>
              <a:rPr lang="en" sz="2400" b="1" dirty="0">
                <a:latin typeface="+mj-lt"/>
              </a:rPr>
              <a:t>M</a:t>
            </a:r>
            <a:r>
              <a:rPr lang="en" sz="2400" dirty="0">
                <a:latin typeface="+mj-lt"/>
              </a:rPr>
              <a:t>arkup </a:t>
            </a:r>
            <a:r>
              <a:rPr lang="en" sz="2400" b="1" dirty="0">
                <a:latin typeface="+mj-lt"/>
              </a:rPr>
              <a:t>L</a:t>
            </a:r>
            <a:r>
              <a:rPr lang="en" sz="2400" dirty="0">
                <a:latin typeface="+mj-lt"/>
              </a:rPr>
              <a:t>anguage.</a:t>
            </a:r>
            <a:endParaRPr sz="2400" dirty="0">
              <a:latin typeface="+mj-lt"/>
            </a:endParaRPr>
          </a:p>
          <a:p>
            <a:pPr marL="0" lvl="0" indent="0" algn="l" rtl="0">
              <a:spcBef>
                <a:spcPts val="1200"/>
              </a:spcBef>
              <a:spcAft>
                <a:spcPts val="0"/>
              </a:spcAft>
              <a:buNone/>
            </a:pPr>
            <a:endParaRPr sz="2400" dirty="0">
              <a:latin typeface="+mj-lt"/>
            </a:endParaRPr>
          </a:p>
          <a:p>
            <a:pPr marL="0" lvl="0" indent="0" algn="l" rtl="0">
              <a:spcBef>
                <a:spcPts val="1200"/>
              </a:spcBef>
              <a:spcAft>
                <a:spcPts val="0"/>
              </a:spcAft>
              <a:buNone/>
            </a:pPr>
            <a:r>
              <a:rPr lang="en" sz="2400" dirty="0">
                <a:latin typeface="+mj-lt"/>
              </a:rPr>
              <a:t>you can use HTML to build websites.</a:t>
            </a:r>
            <a:endParaRPr sz="2400" dirty="0">
              <a:latin typeface="+mj-lt"/>
            </a:endParaRPr>
          </a:p>
          <a:p>
            <a:pPr marL="0" lvl="0" indent="0" algn="l" rtl="0">
              <a:spcBef>
                <a:spcPts val="1200"/>
              </a:spcBef>
              <a:spcAft>
                <a:spcPts val="0"/>
              </a:spcAft>
              <a:buNone/>
            </a:pPr>
            <a:endParaRPr sz="2400" dirty="0">
              <a:latin typeface="+mj-lt"/>
            </a:endParaRPr>
          </a:p>
          <a:p>
            <a:pPr marL="0" lvl="0" indent="0" algn="l" rtl="0">
              <a:spcBef>
                <a:spcPts val="1200"/>
              </a:spcBef>
              <a:spcAft>
                <a:spcPts val="1200"/>
              </a:spcAft>
              <a:buNone/>
            </a:pPr>
            <a:r>
              <a:rPr lang="en" dirty="0">
                <a:latin typeface="+mj-lt"/>
              </a:rPr>
              <a:t>web browsers (like Google Chrome) take an HTML document and turn it into a nice looking page.</a:t>
            </a:r>
            <a:endParaRPr dirty="0">
              <a:latin typeface="+mj-lt"/>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E8EAED"/>
                </a:solidFill>
                <a:latin typeface="+mj-lt"/>
                <a:ea typeface="Space Mono"/>
                <a:cs typeface="Space Mono"/>
                <a:sym typeface="Space Mono"/>
              </a:rPr>
              <a:t>every little thing on a website is an </a:t>
            </a:r>
            <a:r>
              <a:rPr lang="en" sz="3900" b="1" dirty="0">
                <a:solidFill>
                  <a:srgbClr val="E8EAED"/>
                </a:solidFill>
                <a:latin typeface="+mj-lt"/>
                <a:ea typeface="Space Mono"/>
                <a:cs typeface="Space Mono"/>
                <a:sym typeface="Space Mono"/>
              </a:rPr>
              <a:t>element</a:t>
            </a:r>
            <a:r>
              <a:rPr lang="en" sz="3900" dirty="0">
                <a:solidFill>
                  <a:srgbClr val="E8EAED"/>
                </a:solidFill>
                <a:latin typeface="+mj-lt"/>
                <a:ea typeface="Space Mono"/>
                <a:cs typeface="Space Mono"/>
                <a:sym typeface="Space Mono"/>
              </a:rPr>
              <a:t>.</a:t>
            </a:r>
            <a:r>
              <a:rPr lang="en" sz="2900" b="1" dirty="0">
                <a:solidFill>
                  <a:srgbClr val="E8EAED"/>
                </a:solidFill>
                <a:latin typeface="+mj-lt"/>
                <a:ea typeface="Space Mono"/>
                <a:cs typeface="Space Mono"/>
                <a:sym typeface="Space Mono"/>
              </a:rPr>
              <a:t> </a:t>
            </a:r>
            <a:endParaRPr sz="2900" b="1" dirty="0">
              <a:solidFill>
                <a:srgbClr val="E8EAED"/>
              </a:solidFill>
              <a:latin typeface="+mj-lt"/>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latin typeface="+mj-lt"/>
              </a:rPr>
              <a:t>what’s something you’ve seen on a website?</a:t>
            </a:r>
            <a:endParaRPr sz="2400" b="1" dirty="0">
              <a:solidFill>
                <a:srgbClr val="FFFFFF"/>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dirty="0">
                <a:latin typeface="+mj-lt"/>
              </a:rPr>
              <a:t>CSS</a:t>
            </a:r>
            <a:r>
              <a:rPr lang="en" sz="1900" dirty="0">
                <a:latin typeface="+mj-lt"/>
              </a:rPr>
              <a:t> is a language that lets you customize styles.</a:t>
            </a:r>
            <a:endParaRPr sz="1900" dirty="0">
              <a:latin typeface="+mj-lt"/>
            </a:endParaRPr>
          </a:p>
          <a:p>
            <a:pPr marL="0" lvl="0" indent="0" algn="l" rtl="0">
              <a:lnSpc>
                <a:spcPct val="115000"/>
              </a:lnSpc>
              <a:spcBef>
                <a:spcPts val="1200"/>
              </a:spcBef>
              <a:spcAft>
                <a:spcPts val="0"/>
              </a:spcAft>
              <a:buNone/>
            </a:pPr>
            <a:endParaRPr sz="100" dirty="0">
              <a:latin typeface="+mj-lt"/>
            </a:endParaRPr>
          </a:p>
          <a:p>
            <a:pPr marL="0" lvl="0" indent="0" algn="l" rtl="0">
              <a:lnSpc>
                <a:spcPct val="115000"/>
              </a:lnSpc>
              <a:spcBef>
                <a:spcPts val="1200"/>
              </a:spcBef>
              <a:spcAft>
                <a:spcPts val="0"/>
              </a:spcAft>
              <a:buNone/>
            </a:pPr>
            <a:r>
              <a:rPr lang="en" sz="1900" dirty="0">
                <a:latin typeface="+mj-lt"/>
              </a:rPr>
              <a:t>it stands for </a:t>
            </a:r>
            <a:r>
              <a:rPr lang="en" sz="1900" b="1" dirty="0">
                <a:latin typeface="+mj-lt"/>
              </a:rPr>
              <a:t>C</a:t>
            </a:r>
            <a:r>
              <a:rPr lang="en" sz="1900" dirty="0">
                <a:latin typeface="+mj-lt"/>
              </a:rPr>
              <a:t>ascading </a:t>
            </a:r>
            <a:r>
              <a:rPr lang="en" sz="1900" b="1" dirty="0">
                <a:latin typeface="+mj-lt"/>
              </a:rPr>
              <a:t>S</a:t>
            </a:r>
            <a:r>
              <a:rPr lang="en" sz="1900" dirty="0">
                <a:latin typeface="+mj-lt"/>
              </a:rPr>
              <a:t>tyle</a:t>
            </a:r>
            <a:r>
              <a:rPr lang="en" sz="1900" b="1" dirty="0">
                <a:latin typeface="+mj-lt"/>
              </a:rPr>
              <a:t>s</a:t>
            </a:r>
            <a:r>
              <a:rPr lang="en" sz="1900" dirty="0">
                <a:latin typeface="+mj-lt"/>
              </a:rPr>
              <a:t>heets.</a:t>
            </a:r>
            <a:endParaRPr sz="1900" dirty="0">
              <a:latin typeface="+mj-lt"/>
            </a:endParaRPr>
          </a:p>
          <a:p>
            <a:pPr marL="0" lvl="0" indent="0" algn="l" rtl="0">
              <a:lnSpc>
                <a:spcPct val="115000"/>
              </a:lnSpc>
              <a:spcBef>
                <a:spcPts val="1200"/>
              </a:spcBef>
              <a:spcAft>
                <a:spcPts val="0"/>
              </a:spcAft>
              <a:buNone/>
            </a:pPr>
            <a:endParaRPr sz="100" dirty="0">
              <a:latin typeface="+mj-lt"/>
            </a:endParaRPr>
          </a:p>
          <a:p>
            <a:pPr marL="0" lvl="0" indent="0" algn="l" rtl="0">
              <a:lnSpc>
                <a:spcPct val="115000"/>
              </a:lnSpc>
              <a:spcBef>
                <a:spcPts val="1200"/>
              </a:spcBef>
              <a:spcAft>
                <a:spcPts val="1200"/>
              </a:spcAft>
              <a:buNone/>
            </a:pPr>
            <a:r>
              <a:rPr lang="en" sz="1900" dirty="0">
                <a:latin typeface="+mj-lt"/>
              </a:rPr>
              <a:t>you can change things like colors, fonts, and sizing.</a:t>
            </a:r>
            <a:endParaRPr sz="1900" dirty="0">
              <a:latin typeface="+mj-lt"/>
            </a:endParaRPr>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639376"/>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dirty="0">
                <a:latin typeface="+mj-lt"/>
                <a:ea typeface="Space Mono"/>
                <a:cs typeface="Space Mono"/>
                <a:sym typeface="Space Mono"/>
              </a:rPr>
              <a:t>if HTML is the body of a website, CSS is the clothing that it wears </a:t>
            </a:r>
            <a:endParaRPr sz="1700" i="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1824812"/>
            <a:ext cx="9144000" cy="2338607"/>
          </a:xfrm>
          <a:prstGeom prst="rect">
            <a:avLst/>
          </a:prstGeom>
        </p:spPr>
      </p:pic>
      <p:pic>
        <p:nvPicPr>
          <p:cNvPr id="9" name="Picture 8" descr="Microsoft Edge | Logopedia | Fandom">
            <a:extLst>
              <a:ext uri="{FF2B5EF4-FFF2-40B4-BE49-F238E27FC236}">
                <a16:creationId xmlns:a16="http://schemas.microsoft.com/office/drawing/2014/main" id="{ED80081E-5238-739D-0171-3F6B2A77B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41" y="154722"/>
            <a:ext cx="1362626" cy="13626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A57BFD-8594-C299-CA4F-FBF571997B18}"/>
              </a:ext>
            </a:extLst>
          </p:cNvPr>
          <p:cNvSpPr/>
          <p:nvPr/>
        </p:nvSpPr>
        <p:spPr>
          <a:xfrm>
            <a:off x="378942" y="2207963"/>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2207962"/>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2207961"/>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4150033"/>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4150033"/>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4136846"/>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1824812"/>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1789526"/>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AA86537-604C-8AD1-6E35-A4863230BB1E}"/>
              </a:ext>
            </a:extLst>
          </p:cNvPr>
          <p:cNvPicPr>
            <a:picLocks noChangeAspect="1"/>
          </p:cNvPicPr>
          <p:nvPr/>
        </p:nvPicPr>
        <p:blipFill>
          <a:blip r:embed="rId5"/>
          <a:stretch>
            <a:fillRect/>
          </a:stretch>
        </p:blipFill>
        <p:spPr>
          <a:xfrm>
            <a:off x="2009295" y="537106"/>
            <a:ext cx="3534268" cy="885949"/>
          </a:xfrm>
          <a:prstGeom prst="rect">
            <a:avLst/>
          </a:prstGeom>
        </p:spPr>
      </p:pic>
      <p:pic>
        <p:nvPicPr>
          <p:cNvPr id="31" name="Picture 30">
            <a:extLst>
              <a:ext uri="{FF2B5EF4-FFF2-40B4-BE49-F238E27FC236}">
                <a16:creationId xmlns:a16="http://schemas.microsoft.com/office/drawing/2014/main" id="{E7E123C6-28E3-1D85-CEC3-712856BF3804}"/>
              </a:ext>
            </a:extLst>
          </p:cNvPr>
          <p:cNvPicPr>
            <a:picLocks noChangeAspect="1"/>
          </p:cNvPicPr>
          <p:nvPr/>
        </p:nvPicPr>
        <p:blipFill>
          <a:blip r:embed="rId6"/>
          <a:stretch>
            <a:fillRect/>
          </a:stretch>
        </p:blipFill>
        <p:spPr>
          <a:xfrm>
            <a:off x="6064691" y="515989"/>
            <a:ext cx="2972215" cy="1000265"/>
          </a:xfrm>
          <a:prstGeom prst="rect">
            <a:avLst/>
          </a:prstGeom>
        </p:spPr>
      </p:pic>
      <p:cxnSp>
        <p:nvCxnSpPr>
          <p:cNvPr id="32" name="Straight Arrow Connector 31">
            <a:extLst>
              <a:ext uri="{FF2B5EF4-FFF2-40B4-BE49-F238E27FC236}">
                <a16:creationId xmlns:a16="http://schemas.microsoft.com/office/drawing/2014/main" id="{A965F6FE-4841-2831-E59C-8758D15CB18B}"/>
              </a:ext>
            </a:extLst>
          </p:cNvPr>
          <p:cNvCxnSpPr>
            <a:cxnSpLocks/>
            <a:stCxn id="27" idx="3"/>
          </p:cNvCxnSpPr>
          <p:nvPr/>
        </p:nvCxnSpPr>
        <p:spPr>
          <a:xfrm>
            <a:off x="5543563" y="980081"/>
            <a:ext cx="619640" cy="13202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4078A7-AB59-E38C-C6A2-5C3417F3B470}"/>
              </a:ext>
            </a:extLst>
          </p:cNvPr>
          <p:cNvCxnSpPr>
            <a:cxnSpLocks/>
            <a:stCxn id="9" idx="3"/>
          </p:cNvCxnSpPr>
          <p:nvPr/>
        </p:nvCxnSpPr>
        <p:spPr>
          <a:xfrm>
            <a:off x="1488167" y="836035"/>
            <a:ext cx="619640" cy="193257"/>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112;p19">
            <a:extLst>
              <a:ext uri="{FF2B5EF4-FFF2-40B4-BE49-F238E27FC236}">
                <a16:creationId xmlns:a16="http://schemas.microsoft.com/office/drawing/2014/main" id="{1A7DE759-8411-8448-8010-4523842EBF66}"/>
              </a:ext>
            </a:extLst>
          </p:cNvPr>
          <p:cNvSpPr txBox="1"/>
          <p:nvPr/>
        </p:nvSpPr>
        <p:spPr>
          <a:xfrm>
            <a:off x="-18000" y="4502623"/>
            <a:ext cx="9180000" cy="516553"/>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2000" b="1" i="1" dirty="0">
                <a:latin typeface="+mj-lt"/>
                <a:ea typeface="Space Mono"/>
                <a:cs typeface="Space Mono"/>
                <a:sym typeface="Space Mono"/>
              </a:rPr>
              <a:t>CHALLENGE</a:t>
            </a:r>
            <a:r>
              <a:rPr lang="en" sz="2000" i="1" dirty="0">
                <a:latin typeface="+mj-lt"/>
                <a:ea typeface="Space Mono"/>
                <a:cs typeface="Space Mono"/>
                <a:sym typeface="Space Mono"/>
              </a:rPr>
              <a:t>: make it </a:t>
            </a:r>
            <a:r>
              <a:rPr lang="en" sz="2000" b="1" i="1" dirty="0">
                <a:latin typeface="+mj-lt"/>
                <a:ea typeface="Space Mono"/>
                <a:cs typeface="Space Mono"/>
                <a:sym typeface="Space Mono"/>
              </a:rPr>
              <a:t>your</a:t>
            </a:r>
            <a:r>
              <a:rPr lang="en" sz="2000" i="1" dirty="0">
                <a:latin typeface="+mj-lt"/>
                <a:ea typeface="Space Mono"/>
                <a:cs typeface="Space Mono"/>
                <a:sym typeface="Space Mono"/>
              </a:rPr>
              <a:t> website instead of Penelope’s!</a:t>
            </a:r>
            <a:endParaRPr sz="2000" i="1" dirty="0">
              <a:latin typeface="+mj-lt"/>
            </a:endParaRPr>
          </a:p>
        </p:txBody>
      </p:sp>
    </p:spTree>
    <p:extLst>
      <p:ext uri="{BB962C8B-B14F-4D97-AF65-F5344CB8AC3E}">
        <p14:creationId xmlns:p14="http://schemas.microsoft.com/office/powerpoint/2010/main" val="1442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mj-lt"/>
              </a:rPr>
              <a:t>Icebreaker</a:t>
            </a:r>
          </a:p>
          <a:p>
            <a:pPr marL="482600" indent="-342900">
              <a:buAutoNum type="arabicPeriod"/>
            </a:pPr>
            <a:r>
              <a:rPr lang="en-US" sz="3200" dirty="0">
                <a:latin typeface="+mj-lt"/>
              </a:rPr>
              <a:t>Presentation</a:t>
            </a:r>
          </a:p>
          <a:p>
            <a:pPr marL="482600" indent="-342900">
              <a:buAutoNum type="arabicPeriod"/>
            </a:pPr>
            <a:r>
              <a:rPr lang="en-US" sz="3200" dirty="0">
                <a:latin typeface="+mj-lt"/>
              </a:rPr>
              <a:t>Code-Along</a:t>
            </a:r>
          </a:p>
          <a:p>
            <a:pPr marL="482600" indent="-342900">
              <a:buAutoNum type="arabicPeriod"/>
            </a:pPr>
            <a:r>
              <a:rPr lang="en-US" sz="3200" dirty="0">
                <a:latin typeface="+mj-lt"/>
              </a:rPr>
              <a:t>Customization</a:t>
            </a:r>
          </a:p>
          <a:p>
            <a:pPr marL="482600" indent="-342900">
              <a:buAutoNum type="arabicPeriod"/>
            </a:pPr>
            <a:r>
              <a:rPr lang="en-US" sz="3200" dirty="0">
                <a:latin typeface="+mj-lt"/>
              </a:rPr>
              <a:t>Site Sharing</a:t>
            </a:r>
          </a:p>
          <a:p>
            <a:pPr marL="482600" indent="-342900">
              <a:buAutoNum type="arabicPeriod"/>
            </a:pPr>
            <a:r>
              <a:rPr lang="en-US" sz="3200" dirty="0">
                <a:latin typeface="+mj-lt"/>
              </a:rPr>
              <a:t>Blooket</a:t>
            </a:r>
          </a:p>
        </p:txBody>
      </p:sp>
    </p:spTree>
    <p:extLst>
      <p:ext uri="{BB962C8B-B14F-4D97-AF65-F5344CB8AC3E}">
        <p14:creationId xmlns:p14="http://schemas.microsoft.com/office/powerpoint/2010/main" val="336553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8129148" cy="461665"/>
          </a:xfrm>
          <a:prstGeom prst="rect">
            <a:avLst/>
          </a:prstGeom>
          <a:noFill/>
        </p:spPr>
        <p:txBody>
          <a:bodyPr wrap="none" rtlCol="0">
            <a:spAutoFit/>
          </a:bodyPr>
          <a:lstStyle/>
          <a:p>
            <a:r>
              <a:rPr lang="en-US" sz="2400" dirty="0">
                <a:latin typeface="Space Mono" panose="02000509040000020004" pitchFamily="49" charset="0"/>
              </a:rPr>
              <a:t>from the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2"/>
          <a:stretch>
            <a:fillRect/>
          </a:stretch>
        </p:blipFill>
        <p:spPr>
          <a:xfrm>
            <a:off x="3241963" y="2743631"/>
            <a:ext cx="5503988" cy="2292448"/>
          </a:xfrm>
          <a:prstGeom prst="rect">
            <a:avLst/>
          </a:prstGeom>
        </p:spPr>
      </p:pic>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black and white screen with words&#10;&#10;AI-generated content may be incorrect.">
            <a:extLst>
              <a:ext uri="{FF2B5EF4-FFF2-40B4-BE49-F238E27FC236}">
                <a16:creationId xmlns:a16="http://schemas.microsoft.com/office/drawing/2014/main" id="{F109FEAD-8D01-F8CB-0F21-397E3E0CF201}"/>
              </a:ext>
            </a:extLst>
          </p:cNvPr>
          <p:cNvPicPr>
            <a:picLocks noChangeAspect="1"/>
          </p:cNvPicPr>
          <p:nvPr/>
        </p:nvPicPr>
        <p:blipFill>
          <a:blip r:embed="rId3"/>
          <a:stretch>
            <a:fillRect/>
          </a:stretch>
        </p:blipFill>
        <p:spPr>
          <a:xfrm>
            <a:off x="2588572" y="604751"/>
            <a:ext cx="6049155" cy="1744948"/>
          </a:xfrm>
          <a:prstGeom prst="rect">
            <a:avLst/>
          </a:prstGeom>
        </p:spPr>
      </p:pic>
    </p:spTree>
    <p:extLst>
      <p:ext uri="{BB962C8B-B14F-4D97-AF65-F5344CB8AC3E}">
        <p14:creationId xmlns:p14="http://schemas.microsoft.com/office/powerpoint/2010/main" val="119682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a:xfrm>
            <a:off x="311700" y="59724"/>
            <a:ext cx="8520600" cy="572700"/>
          </a:xfrm>
        </p:spPr>
        <p:txBody>
          <a:bodyPr>
            <a:normAutofit fontScale="90000"/>
          </a:bodyPr>
          <a:lstStyle/>
          <a:p>
            <a:r>
              <a:rPr lang="en-US" dirty="0"/>
              <a:t>Icebreaker Activity: Explore the Old Web</a:t>
            </a:r>
          </a:p>
        </p:txBody>
      </p:sp>
      <p:pic>
        <p:nvPicPr>
          <p:cNvPr id="2052" name="Picture 4" descr="14 Years of Netscape Navigator Design History - 48 Images - Version Museum">
            <a:extLst>
              <a:ext uri="{FF2B5EF4-FFF2-40B4-BE49-F238E27FC236}">
                <a16:creationId xmlns:a16="http://schemas.microsoft.com/office/drawing/2014/main" id="{6DAD6AB9-2902-9127-D3E1-D22AF0CC8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32" y="792119"/>
            <a:ext cx="5741774" cy="412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6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latin typeface="+mj-lt"/>
              </a:rPr>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664C-8DA8-96F7-AF1D-99E285D937E8}"/>
              </a:ext>
            </a:extLst>
          </p:cNvPr>
          <p:cNvSpPr>
            <a:spLocks noGrp="1"/>
          </p:cNvSpPr>
          <p:nvPr>
            <p:ph type="title"/>
          </p:nvPr>
        </p:nvSpPr>
        <p:spPr>
          <a:xfrm>
            <a:off x="1746421" y="362465"/>
            <a:ext cx="8520600" cy="572700"/>
          </a:xfrm>
        </p:spPr>
        <p:txBody>
          <a:bodyPr wrap="square" anchor="ctr">
            <a:normAutofit/>
          </a:bodyPr>
          <a:lstStyle/>
          <a:p>
            <a:pPr>
              <a:lnSpc>
                <a:spcPct val="90000"/>
              </a:lnSpc>
            </a:pPr>
            <a:r>
              <a:rPr lang="en-US" dirty="0"/>
              <a:t>History</a:t>
            </a:r>
          </a:p>
        </p:txBody>
      </p:sp>
      <p:pic>
        <p:nvPicPr>
          <p:cNvPr id="5" name="Online Media 4" title="The Internet Is A Series Of Tubes Infographic">
            <a:hlinkClick r:id="" action="ppaction://media"/>
            <a:extLst>
              <a:ext uri="{FF2B5EF4-FFF2-40B4-BE49-F238E27FC236}">
                <a16:creationId xmlns:a16="http://schemas.microsoft.com/office/drawing/2014/main" id="{14086B6B-148F-492A-E3FF-AE21F93ED8F7}"/>
              </a:ext>
            </a:extLst>
          </p:cNvPr>
          <p:cNvPicPr>
            <a:picLocks noRot="1" noChangeAspect="1"/>
          </p:cNvPicPr>
          <p:nvPr>
            <a:videoFile r:link="rId1"/>
          </p:nvPr>
        </p:nvPicPr>
        <p:blipFill>
          <a:blip r:embed="rId3"/>
          <a:stretch>
            <a:fillRect/>
          </a:stretch>
        </p:blipFill>
        <p:spPr>
          <a:xfrm>
            <a:off x="420131" y="1054957"/>
            <a:ext cx="4044779" cy="3033585"/>
          </a:xfrm>
          <a:prstGeom prst="rect">
            <a:avLst/>
          </a:prstGeom>
          <a:noFill/>
          <a:ln>
            <a:noFill/>
          </a:ln>
        </p:spPr>
      </p:pic>
      <p:pic>
        <p:nvPicPr>
          <p:cNvPr id="4" name="Picture 3" descr="A sign with text on it&#10;&#10;AI-generated content may be incorrect.">
            <a:extLst>
              <a:ext uri="{FF2B5EF4-FFF2-40B4-BE49-F238E27FC236}">
                <a16:creationId xmlns:a16="http://schemas.microsoft.com/office/drawing/2014/main" id="{B057F5AC-9E88-E7F3-03A3-F116F984AC10}"/>
              </a:ext>
            </a:extLst>
          </p:cNvPr>
          <p:cNvPicPr>
            <a:picLocks noChangeAspect="1"/>
          </p:cNvPicPr>
          <p:nvPr/>
        </p:nvPicPr>
        <p:blipFill>
          <a:blip r:embed="rId4"/>
          <a:stretch>
            <a:fillRect/>
          </a:stretch>
        </p:blipFill>
        <p:spPr>
          <a:xfrm>
            <a:off x="4679091" y="286350"/>
            <a:ext cx="4502240" cy="4570800"/>
          </a:xfrm>
          <a:prstGeom prst="rect">
            <a:avLst/>
          </a:prstGeom>
          <a:noFill/>
          <a:ln>
            <a:noFill/>
          </a:ln>
        </p:spPr>
      </p:pic>
      <p:sp>
        <p:nvSpPr>
          <p:cNvPr id="6" name="TextBox 5">
            <a:extLst>
              <a:ext uri="{FF2B5EF4-FFF2-40B4-BE49-F238E27FC236}">
                <a16:creationId xmlns:a16="http://schemas.microsoft.com/office/drawing/2014/main" id="{B94DF2F9-D2D0-2056-1338-EBEA011E6DDD}"/>
              </a:ext>
            </a:extLst>
          </p:cNvPr>
          <p:cNvSpPr txBox="1"/>
          <p:nvPr/>
        </p:nvSpPr>
        <p:spPr>
          <a:xfrm>
            <a:off x="3254322" y="4457869"/>
            <a:ext cx="1210588" cy="646331"/>
          </a:xfrm>
          <a:prstGeom prst="rect">
            <a:avLst/>
          </a:prstGeom>
          <a:noFill/>
        </p:spPr>
        <p:txBody>
          <a:bodyPr wrap="none" rtlCol="0">
            <a:spAutoFit/>
          </a:bodyPr>
          <a:lstStyle/>
          <a:p>
            <a:r>
              <a:rPr lang="en-US" sz="3600" dirty="0"/>
              <a:t>1844</a:t>
            </a:r>
          </a:p>
        </p:txBody>
      </p:sp>
    </p:spTree>
    <p:extLst>
      <p:ext uri="{BB962C8B-B14F-4D97-AF65-F5344CB8AC3E}">
        <p14:creationId xmlns:p14="http://schemas.microsoft.com/office/powerpoint/2010/main" val="8972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PANET | DARPA">
            <a:extLst>
              <a:ext uri="{FF2B5EF4-FFF2-40B4-BE49-F238E27FC236}">
                <a16:creationId xmlns:a16="http://schemas.microsoft.com/office/drawing/2014/main" id="{3077368C-BD84-2E4C-2D84-FFB4C1E82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37" r="18238"/>
          <a:stretch>
            <a:fillRect/>
          </a:stretch>
        </p:blipFill>
        <p:spPr bwMode="auto">
          <a:xfrm>
            <a:off x="76576" y="0"/>
            <a:ext cx="4344687" cy="514244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E7A35BE5-0D05-63A0-DB97-0443F8ADB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29"/>
          <a:stretch>
            <a:fillRect/>
          </a:stretch>
        </p:blipFill>
        <p:spPr bwMode="auto">
          <a:xfrm>
            <a:off x="4344687" y="9525"/>
            <a:ext cx="4789788"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181B169-9D5E-3196-409B-EEFFA5C9B3CB}"/>
              </a:ext>
            </a:extLst>
          </p:cNvPr>
          <p:cNvSpPr/>
          <p:nvPr/>
        </p:nvSpPr>
        <p:spPr>
          <a:xfrm>
            <a:off x="-57525" y="-98853"/>
            <a:ext cx="9201526" cy="5261404"/>
          </a:xfrm>
          <a:prstGeom prst="rect">
            <a:avLst/>
          </a:prstGeom>
          <a:solidFill>
            <a:srgbClr val="000000">
              <a:alpha val="8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ACE920-E246-6A33-D5D1-56828A31E95E}"/>
              </a:ext>
            </a:extLst>
          </p:cNvPr>
          <p:cNvSpPr txBox="1"/>
          <p:nvPr/>
        </p:nvSpPr>
        <p:spPr>
          <a:xfrm>
            <a:off x="2248920" y="1659046"/>
            <a:ext cx="5220341" cy="1815882"/>
          </a:xfrm>
          <a:prstGeom prst="rect">
            <a:avLst/>
          </a:prstGeom>
          <a:noFill/>
        </p:spPr>
        <p:txBody>
          <a:bodyPr wrap="square">
            <a:spAutoFit/>
          </a:bodyPr>
          <a:lstStyle/>
          <a:p>
            <a:r>
              <a:rPr lang="en-US" sz="1600" dirty="0">
                <a:solidFill>
                  <a:srgbClr val="FFFFFF"/>
                </a:solidFill>
                <a:latin typeface="Inter" panose="02000503000000020004" pitchFamily="2" charset="0"/>
                <a:ea typeface="Inter" panose="02000503000000020004" pitchFamily="2" charset="0"/>
              </a:rPr>
              <a:t>"Do you see the L?"</a:t>
            </a:r>
          </a:p>
          <a:p>
            <a:r>
              <a:rPr lang="en-US" sz="1600" dirty="0">
                <a:solidFill>
                  <a:srgbClr val="FFFFFF"/>
                </a:solidFill>
                <a:latin typeface="Inter" panose="02000503000000020004" pitchFamily="2" charset="0"/>
                <a:ea typeface="Inter" panose="02000503000000020004" pitchFamily="2" charset="0"/>
              </a:rPr>
              <a:t>"Yes, we see the L," came the response.</a:t>
            </a:r>
          </a:p>
          <a:p>
            <a:r>
              <a:rPr lang="en-US" sz="1600" dirty="0">
                <a:solidFill>
                  <a:srgbClr val="FFFFFF"/>
                </a:solidFill>
                <a:latin typeface="Inter" panose="02000503000000020004" pitchFamily="2" charset="0"/>
                <a:ea typeface="Inter" panose="02000503000000020004" pitchFamily="2" charset="0"/>
              </a:rPr>
              <a:t>"We typed the O, and we asked, "Do you see the O."</a:t>
            </a:r>
          </a:p>
          <a:p>
            <a:r>
              <a:rPr lang="en-US" sz="1600" dirty="0">
                <a:solidFill>
                  <a:srgbClr val="FFFFFF"/>
                </a:solidFill>
                <a:latin typeface="Inter" panose="02000503000000020004" pitchFamily="2" charset="0"/>
                <a:ea typeface="Inter" panose="02000503000000020004" pitchFamily="2" charset="0"/>
              </a:rPr>
              <a:t>"Yes, we see the O."</a:t>
            </a:r>
          </a:p>
          <a:p>
            <a:r>
              <a:rPr lang="en-US" sz="1600" dirty="0">
                <a:solidFill>
                  <a:srgbClr val="FFFFFF"/>
                </a:solidFill>
                <a:latin typeface="Inter" panose="02000503000000020004" pitchFamily="2" charset="0"/>
                <a:ea typeface="Inter" panose="02000503000000020004" pitchFamily="2" charset="0"/>
              </a:rPr>
              <a:t>"Then we typed the G, and the system crashed"...</a:t>
            </a:r>
          </a:p>
          <a:p>
            <a:endParaRPr lang="en-US" sz="1600" dirty="0">
              <a:solidFill>
                <a:srgbClr val="FFFFFF"/>
              </a:solidFill>
              <a:latin typeface="Inter" panose="02000503000000020004" pitchFamily="2" charset="0"/>
              <a:ea typeface="Inter" panose="02000503000000020004" pitchFamily="2" charset="0"/>
            </a:endParaRPr>
          </a:p>
          <a:p>
            <a:r>
              <a:rPr lang="en-US" sz="1600" dirty="0">
                <a:solidFill>
                  <a:srgbClr val="FFFFFF"/>
                </a:solidFill>
                <a:latin typeface="Inter" panose="02000503000000020004" pitchFamily="2" charset="0"/>
                <a:ea typeface="Inter" panose="02000503000000020004" pitchFamily="2" charset="0"/>
              </a:rPr>
              <a:t>Yet a revolution had begun"...</a:t>
            </a:r>
            <a:endParaRPr lang="en-US" sz="1600" b="0" i="0" dirty="0">
              <a:solidFill>
                <a:srgbClr val="FFFFFF"/>
              </a:solidFill>
              <a:effectLst/>
              <a:latin typeface="Inter" panose="02000503000000020004" pitchFamily="2" charset="0"/>
              <a:ea typeface="Inter" panose="02000503000000020004" pitchFamily="2" charset="0"/>
            </a:endParaRPr>
          </a:p>
        </p:txBody>
      </p:sp>
      <p:sp>
        <p:nvSpPr>
          <p:cNvPr id="10" name="TextBox 9">
            <a:extLst>
              <a:ext uri="{FF2B5EF4-FFF2-40B4-BE49-F238E27FC236}">
                <a16:creationId xmlns:a16="http://schemas.microsoft.com/office/drawing/2014/main" id="{C35BAA76-9A15-0D0F-BC7D-848058D01B61}"/>
              </a:ext>
            </a:extLst>
          </p:cNvPr>
          <p:cNvSpPr txBox="1"/>
          <p:nvPr/>
        </p:nvSpPr>
        <p:spPr>
          <a:xfrm>
            <a:off x="10438" y="153182"/>
            <a:ext cx="1210588" cy="646331"/>
          </a:xfrm>
          <a:prstGeom prst="rect">
            <a:avLst/>
          </a:prstGeom>
          <a:noFill/>
        </p:spPr>
        <p:txBody>
          <a:bodyPr wrap="none" rtlCol="0">
            <a:spAutoFit/>
          </a:bodyPr>
          <a:lstStyle/>
          <a:p>
            <a:r>
              <a:rPr lang="en-US" sz="3600" dirty="0"/>
              <a:t>1969</a:t>
            </a:r>
          </a:p>
        </p:txBody>
      </p:sp>
      <p:sp>
        <p:nvSpPr>
          <p:cNvPr id="8" name="TextBox 7">
            <a:extLst>
              <a:ext uri="{FF2B5EF4-FFF2-40B4-BE49-F238E27FC236}">
                <a16:creationId xmlns:a16="http://schemas.microsoft.com/office/drawing/2014/main" id="{53D22894-6E39-D113-4E86-FC7527AA7E98}"/>
              </a:ext>
            </a:extLst>
          </p:cNvPr>
          <p:cNvSpPr txBox="1"/>
          <p:nvPr/>
        </p:nvSpPr>
        <p:spPr>
          <a:xfrm>
            <a:off x="9525" y="143657"/>
            <a:ext cx="1210588" cy="646331"/>
          </a:xfrm>
          <a:prstGeom prst="rect">
            <a:avLst/>
          </a:prstGeom>
          <a:noFill/>
        </p:spPr>
        <p:txBody>
          <a:bodyPr wrap="none" rtlCol="0">
            <a:spAutoFit/>
          </a:bodyPr>
          <a:lstStyle/>
          <a:p>
            <a:r>
              <a:rPr lang="en-US" sz="3600" dirty="0">
                <a:solidFill>
                  <a:srgbClr val="FFFFFF"/>
                </a:solidFill>
              </a:rPr>
              <a:t>1969</a:t>
            </a:r>
          </a:p>
        </p:txBody>
      </p:sp>
      <p:sp>
        <p:nvSpPr>
          <p:cNvPr id="11" name="TextBox 10">
            <a:extLst>
              <a:ext uri="{FF2B5EF4-FFF2-40B4-BE49-F238E27FC236}">
                <a16:creationId xmlns:a16="http://schemas.microsoft.com/office/drawing/2014/main" id="{12260501-643D-C82A-72C7-4723CF9A1881}"/>
              </a:ext>
            </a:extLst>
          </p:cNvPr>
          <p:cNvSpPr txBox="1"/>
          <p:nvPr/>
        </p:nvSpPr>
        <p:spPr>
          <a:xfrm>
            <a:off x="6458725" y="183192"/>
            <a:ext cx="2364750" cy="646331"/>
          </a:xfrm>
          <a:prstGeom prst="rect">
            <a:avLst/>
          </a:prstGeom>
          <a:noFill/>
        </p:spPr>
        <p:txBody>
          <a:bodyPr wrap="none" rtlCol="0">
            <a:spAutoFit/>
          </a:bodyPr>
          <a:lstStyle/>
          <a:p>
            <a:r>
              <a:rPr lang="en-US" sz="3600" dirty="0">
                <a:solidFill>
                  <a:srgbClr val="FFFFFF"/>
                </a:solidFill>
              </a:rPr>
              <a:t>ARPANET</a:t>
            </a:r>
          </a:p>
        </p:txBody>
      </p:sp>
    </p:spTree>
    <p:extLst>
      <p:ext uri="{BB962C8B-B14F-4D97-AF65-F5344CB8AC3E}">
        <p14:creationId xmlns:p14="http://schemas.microsoft.com/office/powerpoint/2010/main" val="56197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A2FC8C6-3B56-E77C-C0FD-05AC1BE1A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7962" y="0"/>
            <a:ext cx="385603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BDEF51-2BE4-8DB8-CC83-3E222EEE1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2" y="189471"/>
            <a:ext cx="1515762" cy="1115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38A6EBFB-2CA4-8A60-DE24-8F0E7DFBB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962" y="0"/>
            <a:ext cx="1210962" cy="1210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C5ED33-24A3-6923-1BE7-1198194D50B4}"/>
              </a:ext>
            </a:extLst>
          </p:cNvPr>
          <p:cNvSpPr txBox="1"/>
          <p:nvPr/>
        </p:nvSpPr>
        <p:spPr>
          <a:xfrm>
            <a:off x="1548714" y="0"/>
            <a:ext cx="3739248" cy="1384995"/>
          </a:xfrm>
          <a:prstGeom prst="rect">
            <a:avLst/>
          </a:prstGeom>
          <a:noFill/>
        </p:spPr>
        <p:txBody>
          <a:bodyPr wrap="square">
            <a:spAutoFit/>
          </a:bodyPr>
          <a:lstStyle/>
          <a:p>
            <a:pPr algn="just"/>
            <a:r>
              <a:rPr lang="en-US" b="0" i="0" dirty="0">
                <a:solidFill>
                  <a:srgbClr val="303030"/>
                </a:solidFill>
                <a:effectLst/>
                <a:latin typeface="+mj-lt"/>
              </a:rPr>
              <a:t>“Tim Berners-Lee was in his early 30s when he submitted the idea at work, a physics laboratory in Switzerland. He wasn't hired to create a worldwide communication system. He simply came up with the idea because he noticed inefficiencies at work.”</a:t>
            </a:r>
            <a:endParaRPr lang="en-US" dirty="0">
              <a:latin typeface="+mj-lt"/>
            </a:endParaRPr>
          </a:p>
        </p:txBody>
      </p:sp>
      <p:sp>
        <p:nvSpPr>
          <p:cNvPr id="6" name="TextBox 5">
            <a:extLst>
              <a:ext uri="{FF2B5EF4-FFF2-40B4-BE49-F238E27FC236}">
                <a16:creationId xmlns:a16="http://schemas.microsoft.com/office/drawing/2014/main" id="{FD8B4CC3-8319-659C-778A-3789B63EF3CF}"/>
              </a:ext>
            </a:extLst>
          </p:cNvPr>
          <p:cNvSpPr txBox="1"/>
          <p:nvPr/>
        </p:nvSpPr>
        <p:spPr>
          <a:xfrm>
            <a:off x="0" y="4497169"/>
            <a:ext cx="1210588" cy="646331"/>
          </a:xfrm>
          <a:prstGeom prst="rect">
            <a:avLst/>
          </a:prstGeom>
          <a:noFill/>
        </p:spPr>
        <p:txBody>
          <a:bodyPr wrap="none" rtlCol="0">
            <a:spAutoFit/>
          </a:bodyPr>
          <a:lstStyle/>
          <a:p>
            <a:r>
              <a:rPr lang="en-US" sz="3600" dirty="0"/>
              <a:t>1989</a:t>
            </a:r>
          </a:p>
        </p:txBody>
      </p:sp>
      <p:sp>
        <p:nvSpPr>
          <p:cNvPr id="7" name="TextBox 6">
            <a:extLst>
              <a:ext uri="{FF2B5EF4-FFF2-40B4-BE49-F238E27FC236}">
                <a16:creationId xmlns:a16="http://schemas.microsoft.com/office/drawing/2014/main" id="{F2F22A86-ABF7-143A-3ECB-E7999C2FC6CA}"/>
              </a:ext>
            </a:extLst>
          </p:cNvPr>
          <p:cNvSpPr txBox="1"/>
          <p:nvPr/>
        </p:nvSpPr>
        <p:spPr>
          <a:xfrm>
            <a:off x="832753" y="1819130"/>
            <a:ext cx="3739247" cy="1754326"/>
          </a:xfrm>
          <a:prstGeom prst="rect">
            <a:avLst/>
          </a:prstGeom>
          <a:noFill/>
        </p:spPr>
        <p:txBody>
          <a:bodyPr wrap="square" rtlCol="0">
            <a:spAutoFit/>
          </a:bodyPr>
          <a:lstStyle/>
          <a:p>
            <a:r>
              <a:rPr lang="en-US" sz="5400" dirty="0"/>
              <a:t>The </a:t>
            </a:r>
            <a:r>
              <a:rPr lang="en-US" sz="5400" b="1" dirty="0"/>
              <a:t>W</a:t>
            </a:r>
            <a:r>
              <a:rPr lang="en-US" sz="5400" dirty="0"/>
              <a:t>orld </a:t>
            </a:r>
            <a:r>
              <a:rPr lang="en-US" sz="5400" b="1" dirty="0"/>
              <a:t>W</a:t>
            </a:r>
            <a:r>
              <a:rPr lang="en-US" sz="5400" dirty="0"/>
              <a:t>ide </a:t>
            </a:r>
            <a:r>
              <a:rPr lang="en-US" sz="5400" b="1" dirty="0"/>
              <a:t>W</a:t>
            </a:r>
            <a:r>
              <a:rPr lang="en-US" sz="5400" dirty="0"/>
              <a:t>eb</a:t>
            </a:r>
          </a:p>
        </p:txBody>
      </p:sp>
    </p:spTree>
    <p:extLst>
      <p:ext uri="{BB962C8B-B14F-4D97-AF65-F5344CB8AC3E}">
        <p14:creationId xmlns:p14="http://schemas.microsoft.com/office/powerpoint/2010/main" val="314010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a16="http://schemas.microsoft.com/office/drawing/2014/main" id="{238E0085-F1E0-60FC-013F-D79A61C3BAD4}"/>
              </a:ext>
            </a:extLst>
          </p:cNvPr>
          <p:cNvPicPr>
            <a:picLocks noChangeAspect="1"/>
          </p:cNvPicPr>
          <p:nvPr/>
        </p:nvPicPr>
        <p:blipFill>
          <a:blip r:embed="rId2"/>
          <a:stretch>
            <a:fillRect/>
          </a:stretch>
        </p:blipFill>
        <p:spPr>
          <a:xfrm>
            <a:off x="495502" y="0"/>
            <a:ext cx="8152995" cy="5143500"/>
          </a:xfrm>
          <a:prstGeom prst="rect">
            <a:avLst/>
          </a:prstGeom>
        </p:spPr>
      </p:pic>
    </p:spTree>
    <p:extLst>
      <p:ext uri="{BB962C8B-B14F-4D97-AF65-F5344CB8AC3E}">
        <p14:creationId xmlns:p14="http://schemas.microsoft.com/office/powerpoint/2010/main" val="184323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758C-9BD1-37E9-D72D-552CDB501624}"/>
              </a:ext>
            </a:extLst>
          </p:cNvPr>
          <p:cNvSpPr>
            <a:spLocks noGrp="1"/>
          </p:cNvSpPr>
          <p:nvPr>
            <p:ph type="title"/>
          </p:nvPr>
        </p:nvSpPr>
        <p:spPr>
          <a:xfrm>
            <a:off x="1458096" y="0"/>
            <a:ext cx="7685903" cy="572700"/>
          </a:xfrm>
        </p:spPr>
        <p:txBody>
          <a:bodyPr>
            <a:normAutofit fontScale="90000"/>
          </a:bodyPr>
          <a:lstStyle/>
          <a:p>
            <a:pPr algn="ctr"/>
            <a:r>
              <a:rPr lang="en-US" dirty="0"/>
              <a:t>Then &amp; Now</a:t>
            </a:r>
          </a:p>
        </p:txBody>
      </p:sp>
      <p:pic>
        <p:nvPicPr>
          <p:cNvPr id="7" name="Picture 6">
            <a:extLst>
              <a:ext uri="{FF2B5EF4-FFF2-40B4-BE49-F238E27FC236}">
                <a16:creationId xmlns:a16="http://schemas.microsoft.com/office/drawing/2014/main" id="{6456A5AE-D628-3152-7E19-DC3857D9F356}"/>
              </a:ext>
            </a:extLst>
          </p:cNvPr>
          <p:cNvPicPr>
            <a:picLocks noChangeAspect="1"/>
          </p:cNvPicPr>
          <p:nvPr/>
        </p:nvPicPr>
        <p:blipFill>
          <a:blip r:embed="rId2"/>
          <a:stretch>
            <a:fillRect/>
          </a:stretch>
        </p:blipFill>
        <p:spPr>
          <a:xfrm>
            <a:off x="0" y="572700"/>
            <a:ext cx="3591343" cy="4570800"/>
          </a:xfrm>
          <a:prstGeom prst="rect">
            <a:avLst/>
          </a:prstGeom>
        </p:spPr>
      </p:pic>
      <p:cxnSp>
        <p:nvCxnSpPr>
          <p:cNvPr id="11" name="Straight Arrow Connector 10">
            <a:extLst>
              <a:ext uri="{FF2B5EF4-FFF2-40B4-BE49-F238E27FC236}">
                <a16:creationId xmlns:a16="http://schemas.microsoft.com/office/drawing/2014/main" id="{EA5241E9-A0F8-BC3B-80F7-5F8CD8F2F36C}"/>
              </a:ext>
            </a:extLst>
          </p:cNvPr>
          <p:cNvCxnSpPr>
            <a:cxnSpLocks/>
          </p:cNvCxnSpPr>
          <p:nvPr/>
        </p:nvCxnSpPr>
        <p:spPr>
          <a:xfrm>
            <a:off x="3842772" y="2067697"/>
            <a:ext cx="25537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7055F5-A724-561A-8C03-C522C88C1F77}"/>
              </a:ext>
            </a:extLst>
          </p:cNvPr>
          <p:cNvSpPr txBox="1"/>
          <p:nvPr/>
        </p:nvSpPr>
        <p:spPr>
          <a:xfrm>
            <a:off x="3922835" y="1008531"/>
            <a:ext cx="2393604" cy="738664"/>
          </a:xfrm>
          <a:prstGeom prst="rect">
            <a:avLst/>
          </a:prstGeom>
          <a:noFill/>
        </p:spPr>
        <p:txBody>
          <a:bodyPr wrap="none" rtlCol="0">
            <a:spAutoFit/>
          </a:bodyPr>
          <a:lstStyle/>
          <a:p>
            <a:r>
              <a:rPr lang="en-US" dirty="0"/>
              <a:t>Addictive algorithmic feeds</a:t>
            </a:r>
          </a:p>
          <a:p>
            <a:r>
              <a:rPr lang="en-US" dirty="0"/>
              <a:t>Advertisements everywhere</a:t>
            </a:r>
          </a:p>
          <a:p>
            <a:r>
              <a:rPr lang="en-US" dirty="0"/>
              <a:t>Personal data harvesting</a:t>
            </a:r>
          </a:p>
        </p:txBody>
      </p:sp>
      <p:pic>
        <p:nvPicPr>
          <p:cNvPr id="4098" name="Picture 2" descr="How to stop doomscrolling and its affect on your brain">
            <a:extLst>
              <a:ext uri="{FF2B5EF4-FFF2-40B4-BE49-F238E27FC236}">
                <a16:creationId xmlns:a16="http://schemas.microsoft.com/office/drawing/2014/main" id="{C6E0C8B0-A635-CB16-B16C-F679F96DF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99" r="34570"/>
          <a:stretch>
            <a:fillRect/>
          </a:stretch>
        </p:blipFill>
        <p:spPr bwMode="auto">
          <a:xfrm>
            <a:off x="6662960" y="653995"/>
            <a:ext cx="2481040" cy="44895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561910-5D91-ABAB-1B66-263D98C0BED9}"/>
              </a:ext>
            </a:extLst>
          </p:cNvPr>
          <p:cNvSpPr txBox="1"/>
          <p:nvPr/>
        </p:nvSpPr>
        <p:spPr>
          <a:xfrm>
            <a:off x="4149653" y="2480803"/>
            <a:ext cx="1736373" cy="523220"/>
          </a:xfrm>
          <a:prstGeom prst="rect">
            <a:avLst/>
          </a:prstGeom>
          <a:noFill/>
        </p:spPr>
        <p:txBody>
          <a:bodyPr wrap="none" rtlCol="0">
            <a:spAutoFit/>
          </a:bodyPr>
          <a:lstStyle/>
          <a:p>
            <a:r>
              <a:rPr lang="en-US" dirty="0"/>
              <a:t>Bloated webpages</a:t>
            </a:r>
          </a:p>
          <a:p>
            <a:r>
              <a:rPr lang="en-US" dirty="0"/>
              <a:t>Centralized storage</a:t>
            </a:r>
          </a:p>
        </p:txBody>
      </p:sp>
      <p:pic>
        <p:nvPicPr>
          <p:cNvPr id="4100" name="Picture 4" descr="Jonathan Zittrain quote: When something online is free, you're not the  customer, you're...">
            <a:extLst>
              <a:ext uri="{FF2B5EF4-FFF2-40B4-BE49-F238E27FC236}">
                <a16:creationId xmlns:a16="http://schemas.microsoft.com/office/drawing/2014/main" id="{CCB72190-FEF0-2C1E-E485-84733C0A8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898" y="3160028"/>
            <a:ext cx="3883368" cy="182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290574"/>
      </p:ext>
    </p:extLst>
  </p:cSld>
  <p:clrMapOvr>
    <a:masterClrMapping/>
  </p:clrMapOvr>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1167</Words>
  <Application>Microsoft Office PowerPoint</Application>
  <PresentationFormat>On-screen Show (16:9)</PresentationFormat>
  <Paragraphs>162</Paragraphs>
  <Slides>25</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Atomic Age</vt:lpstr>
      <vt:lpstr>Arial</vt:lpstr>
      <vt:lpstr>Inter</vt:lpstr>
      <vt:lpstr>Space Mono</vt:lpstr>
      <vt:lpstr>Consolas</vt:lpstr>
      <vt:lpstr>Simple Light</vt:lpstr>
      <vt:lpstr>W E L C O M E</vt:lpstr>
      <vt:lpstr>PowerPoint Presentation</vt:lpstr>
      <vt:lpstr>Icebreaker Activity: Explore the Old Web</vt:lpstr>
      <vt:lpstr>Presentation</vt:lpstr>
      <vt:lpstr>History</vt:lpstr>
      <vt:lpstr>PowerPoint Presentation</vt:lpstr>
      <vt:lpstr>PowerPoint Presentation</vt:lpstr>
      <vt:lpstr>PowerPoint Presentation</vt:lpstr>
      <vt:lpstr>Then &amp; Now</vt:lpstr>
      <vt:lpstr>Why Learn About the Web?</vt:lpstr>
      <vt:lpstr>Discussion Topics</vt:lpstr>
      <vt:lpstr>PowerPoint Presentation</vt:lpstr>
      <vt:lpstr>one example: Wikipedia</vt:lpstr>
      <vt:lpstr>HTML</vt:lpstr>
      <vt:lpstr>HTML Elements</vt:lpstr>
      <vt:lpstr>Our First HTML Element: A Header</vt:lpstr>
      <vt:lpstr>CSS Style</vt:lpstr>
      <vt:lpstr>Code-Along Activity</vt:lpstr>
      <vt:lpstr>PowerPoint Presentation</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16</cp:revision>
  <dcterms:modified xsi:type="dcterms:W3CDTF">2025-09-23T18:21:24Z</dcterms:modified>
</cp:coreProperties>
</file>